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86" r:id="rId5"/>
    <p:sldMasterId id="2147483671" r:id="rId6"/>
    <p:sldMasterId id="2147483676" r:id="rId7"/>
  </p:sldMasterIdLst>
  <p:notesMasterIdLst>
    <p:notesMasterId r:id="rId26"/>
  </p:notesMasterIdLst>
  <p:sldIdLst>
    <p:sldId id="256" r:id="rId8"/>
    <p:sldId id="257" r:id="rId9"/>
    <p:sldId id="258" r:id="rId10"/>
    <p:sldId id="279" r:id="rId11"/>
    <p:sldId id="282" r:id="rId12"/>
    <p:sldId id="259" r:id="rId13"/>
    <p:sldId id="270" r:id="rId14"/>
    <p:sldId id="273" r:id="rId15"/>
    <p:sldId id="272" r:id="rId16"/>
    <p:sldId id="281" r:id="rId17"/>
    <p:sldId id="280" r:id="rId18"/>
    <p:sldId id="261" r:id="rId19"/>
    <p:sldId id="277" r:id="rId20"/>
    <p:sldId id="263" r:id="rId21"/>
    <p:sldId id="276" r:id="rId22"/>
    <p:sldId id="278" r:id="rId23"/>
    <p:sldId id="283" r:id="rId24"/>
    <p:sldId id="267" r:id="rId25"/>
  </p:sldIdLst>
  <p:sldSz cx="12192000" cy="6858000"/>
  <p:notesSz cx="6797675" cy="99266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5"/>
    <a:srgbClr val="6A747C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1807" autoAdjust="0"/>
  </p:normalViewPr>
  <p:slideViewPr>
    <p:cSldViewPr snapToGrid="0" snapToObjects="1">
      <p:cViewPr varScale="1">
        <p:scale>
          <a:sx n="117" d="100"/>
          <a:sy n="117" d="100"/>
        </p:scale>
        <p:origin x="2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99DB18C-4FAD-41B4-8839-9E6826BEB663}" type="datetimeFigureOut">
              <a:rPr lang="en-AU" altLang="en-US"/>
              <a:pPr/>
              <a:t>1/03/2023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41B6B2F-A1DA-49C6-87A1-5B176376F71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0042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798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 = 65536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584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876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="0" i="0" dirty="0">
              <a:solidFill>
                <a:srgbClr val="21212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443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420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32952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10366156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4033" y="1181100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884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10366156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4033" y="1181100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146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842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0400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42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500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304955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1146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OFFICIAL – Approved for Public Release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685802" y="-208696"/>
            <a:ext cx="831791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15040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47350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257829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5459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685802" y="-208696"/>
            <a:ext cx="831791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143661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10366156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4033" y="1181100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9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81" r:id="rId3"/>
    <p:sldLayoutId id="2147483683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2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0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4"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5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Dr. David Blunt </a:t>
            </a:r>
            <a:r>
              <a:rPr lang="en-AU" dirty="0"/>
              <a:t>and </a:t>
            </a:r>
            <a:r>
              <a:rPr lang="en-AU" i="1" dirty="0"/>
              <a:t>Dr. Wenyi Wang, Lucinda Le Bas, </a:t>
            </a:r>
            <a:r>
              <a:rPr lang="en-AU" i="1" dirty="0" err="1"/>
              <a:t>Riyazal</a:t>
            </a:r>
            <a:r>
              <a:rPr lang="en-AU" i="1" dirty="0"/>
              <a:t> Hussein, Peter Stanhope</a:t>
            </a:r>
          </a:p>
          <a:p>
            <a:r>
              <a:rPr lang="en-AU" i="1" dirty="0"/>
              <a:t>George Jung, Elizabeth Hinchey, Eric Lee, Greg Surtees, Nicholas </a:t>
            </a:r>
            <a:r>
              <a:rPr lang="en-AU" i="1" dirty="0" err="1"/>
              <a:t>Athiniotis</a:t>
            </a:r>
            <a:r>
              <a:rPr lang="en-AU" i="1" dirty="0"/>
              <a:t> and Scott Moss </a:t>
            </a:r>
          </a:p>
          <a:p>
            <a:r>
              <a:rPr lang="en-AU" dirty="0"/>
              <a:t>Platforms Division, DSTG, Australia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 </a:t>
            </a:r>
            <a:endParaRPr lang="en-AU" b="1" dirty="0"/>
          </a:p>
          <a:p>
            <a:r>
              <a:rPr lang="en-US" b="1" dirty="0"/>
              <a:t>DSTG Planet Gear Rim Fatigue Crack Propagation Test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878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4. Real-time monitoring – vibration analysis at the last cycle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8C118-6629-2C3E-1459-A451C542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8" y="785457"/>
            <a:ext cx="11746523" cy="57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717EB-D925-43DE-7BD9-397BAF70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6" y="1217485"/>
            <a:ext cx="5643921" cy="5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75ED2-0764-2C53-5473-623A35786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75" y="1207436"/>
            <a:ext cx="5933354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20558"/>
            <a:ext cx="10366165" cy="625582"/>
          </a:xfrm>
        </p:spPr>
        <p:txBody>
          <a:bodyPr/>
          <a:lstStyle/>
          <a:p>
            <a:r>
              <a:rPr lang="en-US" b="1" dirty="0"/>
              <a:t>4. Health monitoring – offline vibration analysis (Day021~027)</a:t>
            </a:r>
            <a:endParaRPr lang="en-AU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177B8-F068-05AF-CEDA-623D6D1A3B64}"/>
              </a:ext>
            </a:extLst>
          </p:cNvPr>
          <p:cNvSpPr txBox="1"/>
          <p:nvPr/>
        </p:nvSpPr>
        <p:spPr>
          <a:xfrm>
            <a:off x="864158" y="6062279"/>
            <a:ext cx="10671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VCI8 &amp; VCI9 = low &amp; full band scaled kurtosis of change signals; Shaft(3) = planet gear shaft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13671" y="1056163"/>
            <a:ext cx="2445768" cy="2775608"/>
            <a:chOff x="9213671" y="1056163"/>
            <a:chExt cx="2445768" cy="2775608"/>
          </a:xfrm>
        </p:grpSpPr>
        <p:grpSp>
          <p:nvGrpSpPr>
            <p:cNvPr id="7" name="Group 6"/>
            <p:cNvGrpSpPr/>
            <p:nvPr/>
          </p:nvGrpSpPr>
          <p:grpSpPr>
            <a:xfrm>
              <a:off x="9664002" y="1056163"/>
              <a:ext cx="1951892" cy="1258980"/>
              <a:chOff x="9664002" y="1056163"/>
              <a:chExt cx="1951892" cy="1258980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C3910692-D665-429D-1DE4-24E89C59E3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847386" y="1384346"/>
                <a:ext cx="80385" cy="93079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BF25B2-B166-4FAD-6071-302F6358BD43}"/>
                  </a:ext>
                </a:extLst>
              </p:cNvPr>
              <p:cNvSpPr txBox="1"/>
              <p:nvPr/>
            </p:nvSpPr>
            <p:spPr>
              <a:xfrm>
                <a:off x="9664002" y="1056163"/>
                <a:ext cx="19518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Detail in next slide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 bwMode="auto">
            <a:xfrm>
              <a:off x="9213671" y="1056163"/>
              <a:ext cx="2445768" cy="2775608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 smtClean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3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9BDEF7-4819-5DD9-FF0F-06951CF1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913"/>
            <a:ext cx="12192000" cy="59436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5"/>
            <a:ext cx="10366165" cy="625582"/>
          </a:xfrm>
        </p:spPr>
        <p:txBody>
          <a:bodyPr/>
          <a:lstStyle/>
          <a:p>
            <a:r>
              <a:rPr lang="en-US" b="1" dirty="0"/>
              <a:t>4. Health monitoring – offline vibration analysis</a:t>
            </a:r>
            <a:endParaRPr lang="en-AU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34DEAC-26DC-2F3C-DA89-200CFA51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0" y="1002172"/>
            <a:ext cx="11700000" cy="57037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67633"/>
            <a:ext cx="10366165" cy="625582"/>
          </a:xfrm>
        </p:spPr>
        <p:txBody>
          <a:bodyPr/>
          <a:lstStyle/>
          <a:p>
            <a:r>
              <a:rPr lang="en-US" b="1" dirty="0"/>
              <a:t>5. HUMS2023 data challenge dataset – Oil temperature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54E2F-C15B-B71C-1A51-1568C293C405}"/>
              </a:ext>
            </a:extLst>
          </p:cNvPr>
          <p:cNvSpPr txBox="1"/>
          <p:nvPr/>
        </p:nvSpPr>
        <p:spPr>
          <a:xfrm>
            <a:off x="3006969" y="3640015"/>
            <a:ext cx="6739932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Temperature </a:t>
            </a:r>
            <a:r>
              <a:rPr lang="en-US" sz="2800" dirty="0">
                <a:solidFill>
                  <a:srgbClr val="FF0000"/>
                </a:solidFill>
              </a:rPr>
              <a:t>may have affected the on-line trending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54E2F-C15B-B71C-1A51-1568C293C405}"/>
              </a:ext>
            </a:extLst>
          </p:cNvPr>
          <p:cNvSpPr txBox="1"/>
          <p:nvPr/>
        </p:nvSpPr>
        <p:spPr>
          <a:xfrm>
            <a:off x="3006969" y="4654561"/>
            <a:ext cx="6739932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Main reason why HUMS Data Challenge data starts at Day 21 = 8 Dec 2021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846AE-E1A2-A47C-9CD1-A92D8E24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6" y="1013999"/>
            <a:ext cx="11700000" cy="57037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3"/>
            <a:ext cx="10366165" cy="625582"/>
          </a:xfrm>
        </p:spPr>
        <p:txBody>
          <a:bodyPr/>
          <a:lstStyle/>
          <a:p>
            <a:r>
              <a:rPr lang="en-US" b="1" dirty="0"/>
              <a:t>5. HUMS2023 data challenge dataset – Torque load variation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47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A3A87-E1E9-B1CF-A1C7-406D9C25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4" y="948606"/>
            <a:ext cx="11700000" cy="57037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3"/>
            <a:ext cx="10366165" cy="625582"/>
          </a:xfrm>
        </p:spPr>
        <p:txBody>
          <a:bodyPr/>
          <a:lstStyle/>
          <a:p>
            <a:r>
              <a:rPr lang="en-US" b="1" dirty="0"/>
              <a:t>5. HUMS2023 data challenge dataset – </a:t>
            </a:r>
            <a:r>
              <a:rPr lang="en-US" b="1" dirty="0" smtClean="0"/>
              <a:t>speed </a:t>
            </a:r>
            <a:r>
              <a:rPr lang="en-US" b="1" dirty="0"/>
              <a:t>variations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94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038"/>
            <a:ext cx="10366165" cy="625582"/>
          </a:xfrm>
        </p:spPr>
        <p:txBody>
          <a:bodyPr/>
          <a:lstStyle/>
          <a:p>
            <a:r>
              <a:rPr lang="en-US" b="1" dirty="0"/>
              <a:t>6. Summary </a:t>
            </a:r>
            <a:r>
              <a:rPr lang="en-US" b="1" dirty="0" smtClean="0"/>
              <a:t>of </a:t>
            </a:r>
            <a:r>
              <a:rPr lang="en-US" b="1" dirty="0" err="1" smtClean="0"/>
              <a:t>Fractography</a:t>
            </a:r>
            <a:r>
              <a:rPr lang="en-US" b="1" dirty="0" smtClean="0"/>
              <a:t> </a:t>
            </a:r>
            <a:r>
              <a:rPr lang="en-US" b="1" dirty="0"/>
              <a:t>Analysis </a:t>
            </a:r>
            <a:r>
              <a:rPr lang="en-US" b="1" dirty="0" smtClean="0"/>
              <a:t>Report</a:t>
            </a:r>
            <a:endParaRPr lang="en-AU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91140" y="1115556"/>
            <a:ext cx="10951865" cy="5368147"/>
            <a:chOff x="293976" y="770305"/>
            <a:chExt cx="12419869" cy="60876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113EFB-26E4-845A-C3FB-7ACB6AEA2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747" y="848508"/>
              <a:ext cx="8315072" cy="600949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45D745-BFCD-5A8B-41FF-E56736C40E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2824" y="3995557"/>
              <a:ext cx="1057620" cy="8879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89D34C-0988-29BD-3FE2-24F8D28FC5FC}"/>
                </a:ext>
              </a:extLst>
            </p:cNvPr>
            <p:cNvSpPr txBox="1"/>
            <p:nvPr/>
          </p:nvSpPr>
          <p:spPr>
            <a:xfrm>
              <a:off x="353960" y="1633609"/>
              <a:ext cx="1620543" cy="942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Last cycle #95 from file #523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C2115FB-EC85-2A98-B6DE-06490DCB2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6673" y="2181330"/>
              <a:ext cx="1175657" cy="95052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E357E-6695-B074-38DB-5250D725A5BF}"/>
                </a:ext>
              </a:extLst>
            </p:cNvPr>
            <p:cNvSpPr txBox="1"/>
            <p:nvPr/>
          </p:nvSpPr>
          <p:spPr>
            <a:xfrm>
              <a:off x="293976" y="3164560"/>
              <a:ext cx="12886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Rupture at Last 2 files</a:t>
              </a:r>
            </a:p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#525, #526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436E01-0E05-B049-7BB9-C723580C802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63638" y="5472884"/>
              <a:ext cx="1775970" cy="609394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1D88E6-21E0-4626-66AB-7C49A20EEA5C}"/>
                </a:ext>
              </a:extLst>
            </p:cNvPr>
            <p:cNvSpPr txBox="1"/>
            <p:nvPr/>
          </p:nvSpPr>
          <p:spPr>
            <a:xfrm>
              <a:off x="10341790" y="6068297"/>
              <a:ext cx="16659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initiation sites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4D8B6AC-3F5B-68E8-BA1D-3FA34C039B6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21460" y="1150449"/>
              <a:ext cx="128026" cy="237507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3A79C1-56D6-02D6-3AF6-3231A9F48B87}"/>
                </a:ext>
              </a:extLst>
            </p:cNvPr>
            <p:cNvSpPr txBox="1"/>
            <p:nvPr/>
          </p:nvSpPr>
          <p:spPr>
            <a:xfrm>
              <a:off x="2690565" y="811895"/>
              <a:ext cx="2398982" cy="383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 #94 from #514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0C8ACD-912B-BB7D-54A4-FB502E99C979}"/>
                </a:ext>
              </a:extLst>
            </p:cNvPr>
            <p:cNvSpPr txBox="1"/>
            <p:nvPr/>
          </p:nvSpPr>
          <p:spPr>
            <a:xfrm>
              <a:off x="10212997" y="2070279"/>
              <a:ext cx="2500848" cy="4293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origins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propagation directions initially, and merged into a dominating direction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Assumed crack initiated at Cycle #1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Cycles #1-11 by SEM, #39-54 &amp; #57-95 by optical microscope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0FAE4D-6376-FE39-4B36-8A1863D0A56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502367" y="3156441"/>
              <a:ext cx="1737241" cy="2603053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5A4390-5B87-B315-69FA-73BE969718E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20581" y="1468443"/>
              <a:ext cx="1523376" cy="1432119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F78517-920F-D711-3BED-9664C8DCA6BC}"/>
                </a:ext>
              </a:extLst>
            </p:cNvPr>
            <p:cNvSpPr txBox="1"/>
            <p:nvPr/>
          </p:nvSpPr>
          <p:spPr>
            <a:xfrm>
              <a:off x="9673345" y="1127560"/>
              <a:ext cx="2214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 #36 from #1</a:t>
              </a:r>
            </a:p>
            <a:p>
              <a:r>
                <a:rPr lang="en-US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</a:t>
              </a:r>
              <a:r>
                <a:rPr lang="en-US" sz="1600" baseline="30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file of the Dataset)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2120076-9B69-9AC9-F765-4AAF8A1053F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89159" y="1187062"/>
              <a:ext cx="1031305" cy="224193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2E7725-4D16-6BA1-D294-DF67356F48C4}"/>
                </a:ext>
              </a:extLst>
            </p:cNvPr>
            <p:cNvSpPr txBox="1"/>
            <p:nvPr/>
          </p:nvSpPr>
          <p:spPr>
            <a:xfrm>
              <a:off x="5082968" y="770305"/>
              <a:ext cx="2580807" cy="383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 #93 from #506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6F442-DA5C-4C72-86D1-B6892F1F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23" y="1182324"/>
            <a:ext cx="7464955" cy="529200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944033" y="719038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AU" b="1" dirty="0" smtClean="0"/>
              <a:t>6. Summary of </a:t>
            </a:r>
            <a:r>
              <a:rPr lang="en-AU" b="1" dirty="0" err="1" smtClean="0"/>
              <a:t>Fractography</a:t>
            </a:r>
            <a:r>
              <a:rPr lang="en-AU" b="1" dirty="0" smtClean="0"/>
              <a:t> Analysis Report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9881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Successful test </a:t>
            </a:r>
            <a:r>
              <a:rPr lang="en-US" b="1" dirty="0" smtClean="0"/>
              <a:t>– crack </a:t>
            </a:r>
            <a:r>
              <a:rPr lang="en-US" b="1" dirty="0"/>
              <a:t>propagated through </a:t>
            </a:r>
            <a:r>
              <a:rPr lang="en-US" b="1" dirty="0" smtClean="0"/>
              <a:t>entire gear body</a:t>
            </a:r>
            <a:endParaRPr lang="en-US" b="1" dirty="0"/>
          </a:p>
          <a:p>
            <a:r>
              <a:rPr lang="en-US" b="1" dirty="0" smtClean="0"/>
              <a:t>Earliest online monitoring </a:t>
            </a:r>
            <a:r>
              <a:rPr lang="en-US" b="1" dirty="0"/>
              <a:t>evidence on last day of test</a:t>
            </a:r>
          </a:p>
          <a:p>
            <a:r>
              <a:rPr lang="en-US" b="1" dirty="0"/>
              <a:t>On line monitoring didn’t convincingly trend the crack-induced changes until the last two data files</a:t>
            </a:r>
          </a:p>
          <a:p>
            <a:r>
              <a:rPr lang="en-US" b="1" dirty="0"/>
              <a:t>Variations of test conditions may have created additional difficulty in fault </a:t>
            </a:r>
            <a:r>
              <a:rPr lang="en-US" b="1" dirty="0" smtClean="0"/>
              <a:t>trending</a:t>
            </a:r>
          </a:p>
          <a:p>
            <a:r>
              <a:rPr lang="en-US" b="1" dirty="0"/>
              <a:t>Great experience and lessons learnt 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6. </a:t>
            </a:r>
            <a:r>
              <a:rPr lang="en-US" b="1" dirty="0" smtClean="0"/>
              <a:t>Conclusion</a:t>
            </a:r>
            <a:endParaRPr lang="en-AU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97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Purpose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Test </a:t>
            </a:r>
            <a:r>
              <a:rPr lang="en-US" sz="3200" b="1" dirty="0"/>
              <a:t>article and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200" b="1" dirty="0" smtClean="0"/>
              <a:t>Gearbox layout &amp; sensors</a:t>
            </a:r>
            <a:endParaRPr lang="en-AU" sz="3200" b="1" dirty="0"/>
          </a:p>
          <a:p>
            <a:pPr marL="457200" indent="-457200">
              <a:buFont typeface="+mj-lt"/>
              <a:buAutoNum type="arabicPeriod"/>
            </a:pPr>
            <a:r>
              <a:rPr lang="en-AU" sz="3200" b="1" dirty="0" smtClean="0"/>
              <a:t>Online </a:t>
            </a:r>
            <a:r>
              <a:rPr lang="en-AU" sz="3200" b="1" dirty="0"/>
              <a:t>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200" b="1" dirty="0" smtClean="0"/>
              <a:t>HUMS 2023 </a:t>
            </a:r>
            <a:r>
              <a:rPr lang="en-AU" sz="3200" b="1" dirty="0"/>
              <a:t>data challenge dataset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200" b="1" dirty="0" err="1" smtClean="0"/>
              <a:t>Fractography</a:t>
            </a:r>
            <a:r>
              <a:rPr lang="en-AU" sz="3200" b="1" dirty="0" smtClean="0"/>
              <a:t>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200" b="1" dirty="0" smtClean="0"/>
              <a:t>Conclusion</a:t>
            </a:r>
            <a:endParaRPr lang="en-AU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Outline</a:t>
            </a:r>
            <a:endParaRPr lang="en-AU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83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0C5E768-9979-E675-E156-D87A0D91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4" y="1467060"/>
            <a:ext cx="6313700" cy="25499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4823712" cy="4465687"/>
          </a:xfrm>
        </p:spPr>
        <p:txBody>
          <a:bodyPr/>
          <a:lstStyle/>
          <a:p>
            <a:r>
              <a:rPr lang="en-AU" sz="2000" dirty="0"/>
              <a:t>To explore the phenomenon of fatigue cracking in thin-rim helicopter planet </a:t>
            </a:r>
            <a:r>
              <a:rPr lang="en-AU" sz="2000" dirty="0" smtClean="0"/>
              <a:t>gears</a:t>
            </a:r>
            <a:endParaRPr lang="en-AU" sz="2000" dirty="0"/>
          </a:p>
          <a:p>
            <a:r>
              <a:rPr lang="en-AU" sz="2000" dirty="0" smtClean="0"/>
              <a:t>Crack </a:t>
            </a:r>
            <a:r>
              <a:rPr lang="en-AU" sz="2000" dirty="0"/>
              <a:t>initiates at or near the raceway surface and propagates through the gear </a:t>
            </a:r>
            <a:r>
              <a:rPr lang="en-AU" sz="2000" dirty="0" smtClean="0"/>
              <a:t>body</a:t>
            </a:r>
          </a:p>
          <a:p>
            <a:r>
              <a:rPr lang="en-AU" sz="2000" dirty="0" smtClean="0"/>
              <a:t>Can </a:t>
            </a:r>
            <a:r>
              <a:rPr lang="en-AU" sz="2000" dirty="0"/>
              <a:t>lead to the catastrophic failure of the main rotor gearbox</a:t>
            </a:r>
          </a:p>
          <a:p>
            <a:r>
              <a:rPr lang="en-AU" sz="2000" dirty="0" smtClean="0"/>
              <a:t>Challenging </a:t>
            </a:r>
            <a:r>
              <a:rPr lang="en-AU" sz="2000" dirty="0"/>
              <a:t>to detect reliably, so </a:t>
            </a:r>
            <a:r>
              <a:rPr lang="en-AU" sz="2000" dirty="0" smtClean="0"/>
              <a:t>we conducted a controlled test &amp; </a:t>
            </a:r>
            <a:r>
              <a:rPr lang="en-AU" sz="2000" b="1" dirty="0" smtClean="0"/>
              <a:t>generated an extensive dataset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800" b="1" dirty="0"/>
              <a:t>1. </a:t>
            </a:r>
            <a:r>
              <a:rPr lang="en-AU" sz="2800" b="1" dirty="0" smtClean="0"/>
              <a:t>Purpose</a:t>
            </a:r>
            <a:endParaRPr lang="en-AU" sz="28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37EA1-374B-A98A-CF25-CD1BFA92B142}"/>
              </a:ext>
            </a:extLst>
          </p:cNvPr>
          <p:cNvSpPr txBox="1"/>
          <p:nvPr/>
        </p:nvSpPr>
        <p:spPr>
          <a:xfrm>
            <a:off x="7315186" y="3555333"/>
            <a:ext cx="3993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C00000"/>
                </a:solidFill>
              </a:rPr>
              <a:t>Detectable at halfway?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A3F03-CBB6-116D-ACB1-ED770B1F17FB}"/>
              </a:ext>
            </a:extLst>
          </p:cNvPr>
          <p:cNvSpPr txBox="1"/>
          <p:nvPr/>
        </p:nvSpPr>
        <p:spPr>
          <a:xfrm>
            <a:off x="6051376" y="4502935"/>
            <a:ext cx="6094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EC 225 LP planet </a:t>
            </a:r>
            <a:r>
              <a:rPr lang="en-US" sz="2400" dirty="0">
                <a:solidFill>
                  <a:srgbClr val="0070C0"/>
                </a:solidFill>
              </a:rPr>
              <a:t>gear rim crack propagation [Fig. 31 </a:t>
            </a:r>
            <a:r>
              <a:rPr lang="en-US" sz="2400" dirty="0" smtClean="0">
                <a:solidFill>
                  <a:srgbClr val="0070C0"/>
                </a:solidFill>
              </a:rPr>
              <a:t>from AIBN Report SL 2018/04]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5122803" cy="4465687"/>
          </a:xfrm>
        </p:spPr>
        <p:txBody>
          <a:bodyPr/>
          <a:lstStyle/>
          <a:p>
            <a:r>
              <a:rPr lang="en-AU" dirty="0" smtClean="0"/>
              <a:t>Bell </a:t>
            </a:r>
            <a:r>
              <a:rPr lang="en-AU" dirty="0"/>
              <a:t>Kiowa 206B-1 (OH-58) main rotor gearbox (four-planet version).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test was run in the Helicopter Transmission Test Facility (HTTF) at DSTG – </a:t>
            </a:r>
            <a:r>
              <a:rPr lang="en-AU" dirty="0" smtClean="0"/>
              <a:t>Melbourne</a:t>
            </a:r>
          </a:p>
          <a:p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notch 06/2020 – 12/2020</a:t>
            </a:r>
          </a:p>
          <a:p>
            <a:r>
              <a:rPr lang="en-AU" dirty="0" smtClean="0"/>
              <a:t>2</a:t>
            </a:r>
            <a:r>
              <a:rPr lang="en-AU" baseline="30000" dirty="0" smtClean="0"/>
              <a:t>nd</a:t>
            </a:r>
            <a:r>
              <a:rPr lang="en-AU" dirty="0" smtClean="0"/>
              <a:t> notch 10/2021 – 01/2022</a:t>
            </a:r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AE714-8E47-2863-7665-A674DFB1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95" y="824855"/>
            <a:ext cx="4854097" cy="3090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10ACE-8107-89A8-8B95-9035AC9D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19" y="4133203"/>
            <a:ext cx="2163651" cy="218940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b="1" dirty="0"/>
              <a:t>2. </a:t>
            </a:r>
            <a:r>
              <a:rPr lang="en-AU" sz="3200" b="1" dirty="0" smtClean="0"/>
              <a:t>Test </a:t>
            </a:r>
            <a:r>
              <a:rPr lang="en-AU" sz="3200" b="1" dirty="0"/>
              <a:t>article and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54103-148E-9714-1F66-3F14E260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121" y="4133203"/>
            <a:ext cx="2912809" cy="21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44041" y="2269374"/>
            <a:ext cx="2758461" cy="4002995"/>
          </a:xfrm>
        </p:spPr>
        <p:txBody>
          <a:bodyPr/>
          <a:lstStyle/>
          <a:p>
            <a:r>
              <a:rPr lang="en-AU" sz="1800" dirty="0" smtClean="0"/>
              <a:t>Planets diametrically opposite </a:t>
            </a:r>
          </a:p>
          <a:p>
            <a:r>
              <a:rPr lang="en-AU" sz="1800" dirty="0"/>
              <a:t>Non-uniform </a:t>
            </a:r>
            <a:r>
              <a:rPr lang="en-AU" sz="1800" dirty="0" smtClean="0"/>
              <a:t>spacing </a:t>
            </a:r>
            <a:r>
              <a:rPr lang="en-AU" sz="1800" dirty="0"/>
              <a:t>(88.6°, </a:t>
            </a:r>
            <a:r>
              <a:rPr lang="en-AU" sz="1800" dirty="0" smtClean="0"/>
              <a:t>91.4</a:t>
            </a:r>
            <a:r>
              <a:rPr lang="en-AU" sz="1800" dirty="0"/>
              <a:t>°)</a:t>
            </a:r>
          </a:p>
          <a:p>
            <a:r>
              <a:rPr lang="en-AU" sz="1800" dirty="0" smtClean="0"/>
              <a:t>Mesh 180°out of phase for opposite planets</a:t>
            </a:r>
          </a:p>
          <a:p>
            <a:r>
              <a:rPr lang="en-AU" sz="1800" dirty="0" smtClean="0"/>
              <a:t>Odd-orders sum </a:t>
            </a:r>
            <a:r>
              <a:rPr lang="en-AU" sz="1800" dirty="0"/>
              <a:t>to </a:t>
            </a:r>
            <a:r>
              <a:rPr lang="en-AU" sz="1800" dirty="0" smtClean="0"/>
              <a:t>zero for opposite pairs</a:t>
            </a:r>
          </a:p>
          <a:p>
            <a:r>
              <a:rPr lang="en-AU" sz="1800" dirty="0" smtClean="0"/>
              <a:t>Even-orders in phase for opposite planets – but different phase between planet pairs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4034" y="1181099"/>
            <a:ext cx="2562528" cy="1088275"/>
          </a:xfrm>
        </p:spPr>
        <p:txBody>
          <a:bodyPr/>
          <a:lstStyle/>
          <a:p>
            <a:r>
              <a:rPr lang="en-AU" sz="2800" b="1" dirty="0"/>
              <a:t>2. Planet </a:t>
            </a:r>
            <a:r>
              <a:rPr lang="en-AU" sz="2800" b="1" dirty="0" smtClean="0"/>
              <a:t>Carrier</a:t>
            </a:r>
            <a:endParaRPr lang="en-AU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OFFICIAL – Approved for Public Release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2503" y="1181100"/>
            <a:ext cx="7104000" cy="53280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 bwMode="auto">
          <a:xfrm>
            <a:off x="10900789" y="5132109"/>
            <a:ext cx="1232233" cy="430887"/>
          </a:xfrm>
          <a:prstGeom prst="borderCallout1">
            <a:avLst>
              <a:gd name="adj1" fmla="val 18750"/>
              <a:gd name="adj2" fmla="val -8333"/>
              <a:gd name="adj3" fmla="val -84635"/>
              <a:gd name="adj4" fmla="val -8053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rgbClr val="FF0000"/>
                </a:solidFill>
              </a:rPr>
              <a:t>Notch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062606-6605-1B09-E3FD-38A27EEA1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5063" y="1806682"/>
            <a:ext cx="11416937" cy="4465687"/>
          </a:xfrm>
        </p:spPr>
        <p:txBody>
          <a:bodyPr/>
          <a:lstStyle/>
          <a:p>
            <a:r>
              <a:rPr lang="en-US" dirty="0" smtClean="0"/>
              <a:t>18-channel B&amp;K </a:t>
            </a:r>
            <a:r>
              <a:rPr lang="en-US" dirty="0"/>
              <a:t>LAN-XI </a:t>
            </a:r>
            <a:r>
              <a:rPr lang="en-US" dirty="0" smtClean="0"/>
              <a:t>system (4x tach, 7x </a:t>
            </a:r>
            <a:r>
              <a:rPr lang="en-US" dirty="0" err="1" smtClean="0"/>
              <a:t>vib</a:t>
            </a:r>
            <a:r>
              <a:rPr lang="en-US" dirty="0" smtClean="0"/>
              <a:t>, TQ, oil T&amp;P, load)</a:t>
            </a:r>
            <a:endParaRPr lang="en-US" dirty="0"/>
          </a:p>
          <a:p>
            <a:r>
              <a:rPr lang="en-AU" dirty="0" smtClean="0"/>
              <a:t>National </a:t>
            </a:r>
            <a:r>
              <a:rPr lang="en-AU" dirty="0"/>
              <a:t>Instruments PXI-6259 </a:t>
            </a:r>
            <a:r>
              <a:rPr lang="en-AU" dirty="0" smtClean="0"/>
              <a:t>system for online monitoring (1x tach, 4 </a:t>
            </a:r>
            <a:r>
              <a:rPr lang="en-AU" dirty="0" err="1" smtClean="0"/>
              <a:t>vib</a:t>
            </a:r>
            <a:r>
              <a:rPr lang="en-AU" dirty="0" smtClean="0"/>
              <a:t>, TQ)</a:t>
            </a:r>
            <a:endParaRPr lang="en-AU" dirty="0"/>
          </a:p>
          <a:p>
            <a:r>
              <a:rPr lang="en-AU" dirty="0" err="1"/>
              <a:t>Matlab</a:t>
            </a:r>
            <a:r>
              <a:rPr lang="en-AU" dirty="0"/>
              <a:t> GUI to monitor the test in near real-time (~10 sec </a:t>
            </a:r>
            <a:r>
              <a:rPr lang="en-AU" dirty="0" smtClean="0"/>
              <a:t>process </a:t>
            </a:r>
            <a:r>
              <a:rPr lang="en-AU" dirty="0"/>
              <a:t>time</a:t>
            </a:r>
            <a:r>
              <a:rPr lang="en-AU" dirty="0" smtClean="0"/>
              <a:t>)</a:t>
            </a:r>
          </a:p>
          <a:p>
            <a:r>
              <a:rPr lang="en-AU" dirty="0" err="1"/>
              <a:t>Gastops</a:t>
            </a:r>
            <a:r>
              <a:rPr lang="en-AU" dirty="0"/>
              <a:t> </a:t>
            </a:r>
            <a:r>
              <a:rPr lang="en-AU" dirty="0" err="1"/>
              <a:t>MetalSCAN</a:t>
            </a:r>
            <a:r>
              <a:rPr lang="en-AU" dirty="0"/>
              <a:t> (Model 2201) inductive wear debris monitor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800" b="1" dirty="0"/>
              <a:t>2. </a:t>
            </a:r>
            <a:r>
              <a:rPr lang="en-AU" sz="2800" b="1" dirty="0" smtClean="0"/>
              <a:t>Data acquisition &amp; load cycle</a:t>
            </a:r>
            <a:endParaRPr lang="en-AU" sz="28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6935F7-1AB2-A9CC-AB1F-BC000BC30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55943"/>
              </p:ext>
            </p:extLst>
          </p:nvPr>
        </p:nvGraphicFramePr>
        <p:xfrm>
          <a:off x="596622" y="3745364"/>
          <a:ext cx="10998756" cy="259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126">
                  <a:extLst>
                    <a:ext uri="{9D8B030D-6E8A-4147-A177-3AD203B41FA5}">
                      <a16:colId xmlns:a16="http://schemas.microsoft.com/office/drawing/2014/main" val="3087382020"/>
                    </a:ext>
                  </a:extLst>
                </a:gridCol>
                <a:gridCol w="1833126">
                  <a:extLst>
                    <a:ext uri="{9D8B030D-6E8A-4147-A177-3AD203B41FA5}">
                      <a16:colId xmlns:a16="http://schemas.microsoft.com/office/drawing/2014/main" val="2647487018"/>
                    </a:ext>
                  </a:extLst>
                </a:gridCol>
                <a:gridCol w="1833126">
                  <a:extLst>
                    <a:ext uri="{9D8B030D-6E8A-4147-A177-3AD203B41FA5}">
                      <a16:colId xmlns:a16="http://schemas.microsoft.com/office/drawing/2014/main" val="2150252027"/>
                    </a:ext>
                  </a:extLst>
                </a:gridCol>
                <a:gridCol w="1833126">
                  <a:extLst>
                    <a:ext uri="{9D8B030D-6E8A-4147-A177-3AD203B41FA5}">
                      <a16:colId xmlns:a16="http://schemas.microsoft.com/office/drawing/2014/main" val="4060002381"/>
                    </a:ext>
                  </a:extLst>
                </a:gridCol>
                <a:gridCol w="1833126">
                  <a:extLst>
                    <a:ext uri="{9D8B030D-6E8A-4147-A177-3AD203B41FA5}">
                      <a16:colId xmlns:a16="http://schemas.microsoft.com/office/drawing/2014/main" val="3396994458"/>
                    </a:ext>
                  </a:extLst>
                </a:gridCol>
                <a:gridCol w="1833126">
                  <a:extLst>
                    <a:ext uri="{9D8B030D-6E8A-4147-A177-3AD203B41FA5}">
                      <a16:colId xmlns:a16="http://schemas.microsoft.com/office/drawing/2014/main" val="2838817725"/>
                    </a:ext>
                  </a:extLst>
                </a:gridCol>
              </a:tblGrid>
              <a:tr h="111085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#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Load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Input Torque (Nm)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Input speed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Duration 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(cycles 1-9)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Duration 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(cycles 10-241)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852083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A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50%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152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6000 RPM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3 minutes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2 minutes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873265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28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75%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227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6000 RPM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3 minutes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2 minutes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76406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0070C0"/>
                          </a:solidFill>
                          <a:effectLst/>
                        </a:rPr>
                        <a:t>C</a:t>
                      </a:r>
                      <a:endParaRPr lang="en-US" sz="28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100%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303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6000 RPM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3 minutes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2 minutes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6371808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0070C0"/>
                          </a:solidFill>
                          <a:effectLst/>
                        </a:rPr>
                        <a:t>D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125%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379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6000 RPM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</a:rPr>
                        <a:t>21 minutes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24 minutes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02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3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A72E10-1193-A122-3541-811693FD9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622" y="964577"/>
            <a:ext cx="4995351" cy="51737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800" b="1" dirty="0"/>
              <a:t>3. </a:t>
            </a:r>
            <a:r>
              <a:rPr lang="en-AU" sz="2800" b="1" dirty="0" smtClean="0"/>
              <a:t>Gearbox layout &amp; sensors</a:t>
            </a:r>
            <a:endParaRPr lang="en-AU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B2D7-0078-9326-ED16-3F77D2D431E9}"/>
              </a:ext>
            </a:extLst>
          </p:cNvPr>
          <p:cNvSpPr txBox="1"/>
          <p:nvPr/>
        </p:nvSpPr>
        <p:spPr>
          <a:xfrm>
            <a:off x="9716756" y="4596337"/>
            <a:ext cx="23661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Bell 206B-1 (OH-58) main rotor gearbox (three-planet version). The four-planet version was used in the test.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62E47-F179-9F33-212B-2E83693A7927}"/>
              </a:ext>
            </a:extLst>
          </p:cNvPr>
          <p:cNvSpPr txBox="1"/>
          <p:nvPr/>
        </p:nvSpPr>
        <p:spPr>
          <a:xfrm>
            <a:off x="540034" y="1950298"/>
            <a:ext cx="53904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2050" indent="-1162050"/>
            <a:r>
              <a:rPr lang="en-US" sz="24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Sensor 	Description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1162050" indent="-1162050"/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IP-1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Input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pinion flange 	</a:t>
            </a:r>
          </a:p>
          <a:p>
            <a:pPr marL="1162050" indent="-1162050"/>
            <a:r>
              <a:rPr lang="en-AU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RF-2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AU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Front 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 the gearbox (upper housing flange near ring gear) </a:t>
            </a:r>
          </a:p>
          <a:p>
            <a:pPr marL="1162050" indent="-1162050"/>
            <a:r>
              <a:rPr lang="en-A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RL-3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  <a:t> 	Left side of the gearbox (upper housing flange near ring gear) 	</a:t>
            </a:r>
          </a:p>
          <a:p>
            <a:pPr marL="1162050" indent="-1162050"/>
            <a:r>
              <a:rPr lang="en-AU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RR-4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Rear of the gearbox (upper housing flange near ring gear) 	</a:t>
            </a:r>
          </a:p>
        </p:txBody>
      </p:sp>
    </p:spTree>
    <p:extLst>
      <p:ext uri="{BB962C8B-B14F-4D97-AF65-F5344CB8AC3E}">
        <p14:creationId xmlns:p14="http://schemas.microsoft.com/office/powerpoint/2010/main" val="35012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67631"/>
            <a:ext cx="10366165" cy="625582"/>
          </a:xfrm>
        </p:spPr>
        <p:txBody>
          <a:bodyPr/>
          <a:lstStyle/>
          <a:p>
            <a:r>
              <a:rPr lang="en-US" sz="2800" b="1" dirty="0"/>
              <a:t>3. </a:t>
            </a:r>
            <a:r>
              <a:rPr lang="en-US" sz="2800" b="1" dirty="0" smtClean="0"/>
              <a:t>Accelerometers </a:t>
            </a:r>
            <a:r>
              <a:rPr lang="en-US" sz="2800" b="1" dirty="0"/>
              <a:t>mounted on gearbox </a:t>
            </a:r>
            <a:endParaRPr lang="en-AU" sz="28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34FD3-69D2-4D52-9A21-09B4F7442A00}"/>
              </a:ext>
            </a:extLst>
          </p:cNvPr>
          <p:cNvSpPr txBox="1"/>
          <p:nvPr/>
        </p:nvSpPr>
        <p:spPr>
          <a:xfrm>
            <a:off x="1191925" y="5692317"/>
            <a:ext cx="4391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Accelerometers IP-1 &amp; RR-4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A29E2-44D2-F125-3C15-E2E081B75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2" y="1321260"/>
            <a:ext cx="5416508" cy="406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A42DA-624E-7787-2EA0-97503FA07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93" y="1321259"/>
            <a:ext cx="5416508" cy="4062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102C6-DE6A-0BC6-9226-DCD970308CA8}"/>
              </a:ext>
            </a:extLst>
          </p:cNvPr>
          <p:cNvSpPr txBox="1"/>
          <p:nvPr/>
        </p:nvSpPr>
        <p:spPr>
          <a:xfrm>
            <a:off x="6976426" y="5661540"/>
            <a:ext cx="4391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Accelerometers RF-2 &amp; RL-3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403771" y="2394857"/>
            <a:ext cx="1193075" cy="127145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smtClean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75584"/>
            <a:ext cx="10366165" cy="625582"/>
          </a:xfrm>
        </p:spPr>
        <p:txBody>
          <a:bodyPr/>
          <a:lstStyle/>
          <a:p>
            <a:r>
              <a:rPr lang="en-US" sz="2800" b="1" dirty="0"/>
              <a:t>4. Real Time Monitoring – </a:t>
            </a:r>
            <a:r>
              <a:rPr lang="en-US" sz="2800" b="1" dirty="0" smtClean="0"/>
              <a:t>ferromagnetic wear debris</a:t>
            </a:r>
            <a:endParaRPr lang="en-AU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OFFICIAL – Approved for Public Release</a:t>
            </a:r>
            <a:endParaRPr lang="en-AU" dirty="0"/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AE9E4-F430-D861-16FD-56988DC8D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0" y="1790944"/>
            <a:ext cx="9931413" cy="4640716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7156527-98C1-859E-517C-9CEA376A3BBD}"/>
              </a:ext>
            </a:extLst>
          </p:cNvPr>
          <p:cNvGrpSpPr/>
          <p:nvPr/>
        </p:nvGrpSpPr>
        <p:grpSpPr>
          <a:xfrm>
            <a:off x="1449474" y="1138613"/>
            <a:ext cx="3805813" cy="2244182"/>
            <a:chOff x="1449474" y="820565"/>
            <a:chExt cx="3805813" cy="22441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3C8382-10EF-7B50-FA2E-A25935CA2609}"/>
                </a:ext>
              </a:extLst>
            </p:cNvPr>
            <p:cNvSpPr txBox="1"/>
            <p:nvPr/>
          </p:nvSpPr>
          <p:spPr>
            <a:xfrm>
              <a:off x="1449474" y="820565"/>
              <a:ext cx="38058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2400" dirty="0" smtClean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After gearbox </a:t>
              </a:r>
              <a:r>
                <a:rPr lang="en-AU" sz="240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reassembly </a:t>
              </a:r>
              <a:endParaRPr 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6CBDE58-440F-F3BF-6083-9E9CEDB4A189}"/>
                </a:ext>
              </a:extLst>
            </p:cNvPr>
            <p:cNvCxnSpPr/>
            <p:nvPr/>
          </p:nvCxnSpPr>
          <p:spPr bwMode="auto">
            <a:xfrm>
              <a:off x="1838848" y="1343785"/>
              <a:ext cx="572756" cy="17209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308567-5479-E016-8EBB-E9629F12ED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01178" y="1235947"/>
              <a:ext cx="0" cy="146705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47DCFA-C87C-4E43-146A-D9E1E549E4AB}"/>
              </a:ext>
            </a:extLst>
          </p:cNvPr>
          <p:cNvGrpSpPr/>
          <p:nvPr/>
        </p:nvGrpSpPr>
        <p:grpSpPr>
          <a:xfrm>
            <a:off x="9254531" y="1183761"/>
            <a:ext cx="2592475" cy="1467059"/>
            <a:chOff x="9254531" y="865713"/>
            <a:chExt cx="2592475" cy="14670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B4ABB-30B3-CBF9-4810-684B76DDA6FB}"/>
                </a:ext>
              </a:extLst>
            </p:cNvPr>
            <p:cNvSpPr txBox="1"/>
            <p:nvPr/>
          </p:nvSpPr>
          <p:spPr>
            <a:xfrm>
              <a:off x="9254531" y="865713"/>
              <a:ext cx="25924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2400" dirty="0">
                  <a:solidFill>
                    <a:srgbClr val="FF0000"/>
                  </a:solidFill>
                  <a:latin typeface="+mn-lt"/>
                </a:rPr>
                <a:t>Cracked through</a:t>
              </a:r>
              <a:endParaRPr 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D62F8C-B588-F58C-D043-E33B00CDEDDF}"/>
                </a:ext>
              </a:extLst>
            </p:cNvPr>
            <p:cNvCxnSpPr/>
            <p:nvPr/>
          </p:nvCxnSpPr>
          <p:spPr bwMode="auto">
            <a:xfrm flipH="1">
              <a:off x="10353152" y="1343785"/>
              <a:ext cx="509116" cy="98898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4887C1-83F2-0BE6-6FF7-2E3A1E478167}"/>
              </a:ext>
            </a:extLst>
          </p:cNvPr>
          <p:cNvSpPr txBox="1"/>
          <p:nvPr/>
        </p:nvSpPr>
        <p:spPr>
          <a:xfrm>
            <a:off x="2814795" y="3900289"/>
            <a:ext cx="1203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C000"/>
                </a:solidFill>
                <a:latin typeface="+mn-lt"/>
              </a:rPr>
              <a:t>Test break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4A479-428F-ED34-337B-D73435901C5B}"/>
              </a:ext>
            </a:extLst>
          </p:cNvPr>
          <p:cNvSpPr txBox="1"/>
          <p:nvPr/>
        </p:nvSpPr>
        <p:spPr>
          <a:xfrm>
            <a:off x="8051241" y="3900289"/>
            <a:ext cx="1203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C000"/>
                </a:solidFill>
                <a:latin typeface="+mn-lt"/>
              </a:rPr>
              <a:t>Test break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9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 - DSTG Cover">
  <a:themeElements>
    <a:clrScheme name="Defence DST Colour T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ence DS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800" b="1" dirty="0" smtClean="0">
            <a:solidFill>
              <a:srgbClr val="565656"/>
            </a:solidFill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 - Defence Cover">
  <a:themeElements>
    <a:clrScheme name="Defence DST Colour T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ence DS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800" b="1" dirty="0" smtClean="0">
            <a:solidFill>
              <a:srgbClr val="565656"/>
            </a:solidFill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 - Content orange ba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 - Content no ba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47C7AA6204A4AB5ECB1938153DF76" ma:contentTypeVersion="1" ma:contentTypeDescription="Create a new document." ma:contentTypeScope="" ma:versionID="9a1a1a531f48f7e417b949920338da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C4AF3A-0773-462A-9F06-1F3C9258D3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3844E-B131-4645-8387-2B247698D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8B8206-4127-4F9A-9435-0B140DA609B1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DSR PPT</Template>
  <TotalTime>3246</TotalTime>
  <Words>832</Words>
  <Application>Microsoft Office PowerPoint</Application>
  <PresentationFormat>Widescreen</PresentationFormat>
  <Paragraphs>136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Georgia</vt:lpstr>
      <vt:lpstr>Helvetica</vt:lpstr>
      <vt:lpstr>Times New Roman</vt:lpstr>
      <vt:lpstr>1 - DSTG Cover</vt:lpstr>
      <vt:lpstr>2 - Defence Cover</vt:lpstr>
      <vt:lpstr>3 - Content orange bar</vt:lpstr>
      <vt:lpstr>4 - Content no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Document Title Document Subtitle</dc:title>
  <dc:creator>owen.gibbons</dc:creator>
  <cp:lastModifiedBy>Blunt, David</cp:lastModifiedBy>
  <cp:revision>259</cp:revision>
  <cp:lastPrinted>2019-11-13T06:58:17Z</cp:lastPrinted>
  <dcterms:created xsi:type="dcterms:W3CDTF">2015-07-07T02:06:49Z</dcterms:created>
  <dcterms:modified xsi:type="dcterms:W3CDTF">2023-03-01T05:54:02Z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BN59277252</vt:lpwstr>
  </property>
  <property fmtid="{D5CDD505-2E9C-101B-9397-08002B2CF9AE}" pid="4" name="Objective-Title">
    <vt:lpwstr>HUMS2023 Data Challenge First Presentation_PG Test_DB</vt:lpwstr>
  </property>
  <property fmtid="{D5CDD505-2E9C-101B-9397-08002B2CF9AE}" pid="5" name="Objective-Comment">
    <vt:lpwstr>Presentations by DB and WW</vt:lpwstr>
  </property>
  <property fmtid="{D5CDD505-2E9C-101B-9397-08002B2CF9AE}" pid="6" name="Objective-CreationStamp">
    <vt:filetime>2023-01-27T06:12:11Z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2023-02-17T04:48:19Z</vt:filetime>
  </property>
  <property fmtid="{D5CDD505-2E9C-101B-9397-08002B2CF9AE}" pid="11" name="Objective-Owner">
    <vt:lpwstr>Wang, Wenyi (Dr)(DSTO)</vt:lpwstr>
  </property>
  <property fmtid="{D5CDD505-2E9C-101B-9397-08002B2CF9AE}" pid="12" name="Objective-Path">
    <vt:lpwstr>Objective Global Folder - PROD:Defence Business Units:Defence Science and Technology Group:z. Historical DSTG Workgroups 2014-2022:AD : DSTG Aerospace Division:Aerospace Decision Effectiveness:Prognostics and Health Management:Corporate Files:Prognostics </vt:lpwstr>
  </property>
  <property fmtid="{D5CDD505-2E9C-101B-9397-08002B2CF9AE}" pid="13" name="Objective-Parent">
    <vt:lpwstr>HUMS2023 Data Challenge (DSTG Presentations)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1.1</vt:lpwstr>
  </property>
  <property fmtid="{D5CDD505-2E9C-101B-9397-08002B2CF9AE}" pid="16" name="Objective-VersionNumber">
    <vt:i4>3</vt:i4>
  </property>
  <property fmtid="{D5CDD505-2E9C-101B-9397-08002B2CF9AE}" pid="17" name="Objective-VersionComment">
    <vt:lpwstr/>
  </property>
  <property fmtid="{D5CDD505-2E9C-101B-9397-08002B2CF9AE}" pid="18" name="Objective-FileNumber">
    <vt:lpwstr>2020/1181088</vt:lpwstr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  <property fmtid="{D5CDD505-2E9C-101B-9397-08002B2CF9AE}" pid="22" name="Objective-Reason for Security Classification Change [system]">
    <vt:lpwstr/>
  </property>
</Properties>
</file>