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86" r:id="rId5"/>
    <p:sldMasterId id="2147483671" r:id="rId6"/>
    <p:sldMasterId id="2147483676" r:id="rId7"/>
  </p:sldMasterIdLst>
  <p:notesMasterIdLst>
    <p:notesMasterId r:id="rId24"/>
  </p:notesMasterIdLst>
  <p:sldIdLst>
    <p:sldId id="256" r:id="rId8"/>
    <p:sldId id="257" r:id="rId9"/>
    <p:sldId id="258" r:id="rId10"/>
    <p:sldId id="259" r:id="rId11"/>
    <p:sldId id="270" r:id="rId12"/>
    <p:sldId id="273" r:id="rId13"/>
    <p:sldId id="272" r:id="rId14"/>
    <p:sldId id="271" r:id="rId15"/>
    <p:sldId id="261" r:id="rId16"/>
    <p:sldId id="262" r:id="rId17"/>
    <p:sldId id="277" r:id="rId18"/>
    <p:sldId id="263" r:id="rId19"/>
    <p:sldId id="275" r:id="rId20"/>
    <p:sldId id="276" r:id="rId21"/>
    <p:sldId id="278" r:id="rId22"/>
    <p:sldId id="267" r:id="rId23"/>
  </p:sldIdLst>
  <p:sldSz cx="12192000" cy="6858000"/>
  <p:notesSz cx="6797675" cy="99266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25"/>
    <a:srgbClr val="6A747C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1807" autoAdjust="0"/>
  </p:normalViewPr>
  <p:slideViewPr>
    <p:cSldViewPr snapToGrid="0" snapToObjects="1">
      <p:cViewPr varScale="1">
        <p:scale>
          <a:sx n="120" d="100"/>
          <a:sy n="120" d="100"/>
        </p:scale>
        <p:origin x="168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99DB18C-4FAD-41B4-8839-9E6826BEB663}" type="datetimeFigureOut">
              <a:rPr lang="en-AU" altLang="en-US"/>
              <a:pPr/>
              <a:t>19/02/2023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E41B6B2F-A1DA-49C6-87A1-5B176376F71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0042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scaled Kurtosis = </a:t>
            </a:r>
            <a:r>
              <a:rPr lang="en-US" b="1" dirty="0"/>
              <a:t>Kurtosis x RMS(</a:t>
            </a:r>
            <a:r>
              <a:rPr lang="en-US" b="1" i="1" dirty="0" err="1"/>
              <a:t>i</a:t>
            </a:r>
            <a:r>
              <a:rPr lang="en-US" b="1" dirty="0"/>
              <a:t>)/RMS(1) </a:t>
            </a:r>
            <a:r>
              <a:rPr lang="en-US" dirty="0"/>
              <a:t>based on residual signals, so the residual kurtosis is scaled by the engine ratio of the residual signals to the 1</a:t>
            </a:r>
            <a:r>
              <a:rPr lang="en-US" baseline="30000" dirty="0"/>
              <a:t>st</a:t>
            </a:r>
            <a:r>
              <a:rPr lang="en-US" dirty="0"/>
              <a:t> residual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4798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9-point moving average (MA)? Because there are roughly 9 files per load cycle at the 125% rated torque.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74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big the last cycle with files #523, #524, #525 and #526, so they are not shown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5876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K-means++ algorithm </a:t>
            </a:r>
            <a:r>
              <a:rPr lang="en-US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for cluster center initialization </a:t>
            </a:r>
            <a:r>
              <a:rPr lang="en-AU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with the lowest total sum of distances </a:t>
            </a:r>
            <a:r>
              <a:rPr lang="en-US" dirty="0"/>
              <a:t>(</a:t>
            </a:r>
            <a:r>
              <a:rPr lang="en-US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city block distance metric or L1, </a:t>
            </a:r>
            <a:r>
              <a:rPr lang="en-AU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based on the sum of absolute differences</a:t>
            </a:r>
            <a:r>
              <a:rPr lang="en-US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) </a:t>
            </a:r>
            <a:r>
              <a:rPr lang="en-US" dirty="0"/>
              <a:t>, Silhouette (</a:t>
            </a:r>
            <a:r>
              <a:rPr lang="en-US" i="1" dirty="0"/>
              <a:t>h</a:t>
            </a:r>
            <a:r>
              <a:rPr lang="en-US" dirty="0"/>
              <a:t> is silent when pronouncing) value is a measure of cluster distance, which</a:t>
            </a:r>
            <a:r>
              <a:rPr lang="en-AU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 measures ranges from </a:t>
            </a:r>
            <a:r>
              <a:rPr lang="en-AU" b="1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1</a:t>
            </a:r>
            <a:r>
              <a:rPr lang="en-AU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 (indicating points that are </a:t>
            </a:r>
            <a:r>
              <a:rPr lang="en-AU" b="1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very distant </a:t>
            </a:r>
            <a:r>
              <a:rPr lang="en-AU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from </a:t>
            </a:r>
            <a:r>
              <a:rPr lang="en-AU" b="0" i="0" dirty="0" err="1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neighboring</a:t>
            </a:r>
            <a:r>
              <a:rPr lang="en-AU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 clusters) through </a:t>
            </a:r>
            <a:r>
              <a:rPr lang="en-AU" b="1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0</a:t>
            </a:r>
            <a:r>
              <a:rPr lang="en-AU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 (points that are </a:t>
            </a:r>
            <a:r>
              <a:rPr lang="en-AU" b="1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not distinctly </a:t>
            </a:r>
            <a:r>
              <a:rPr lang="en-AU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in one cluster or another) to </a:t>
            </a:r>
            <a:r>
              <a:rPr lang="en-AU" b="1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–1</a:t>
            </a:r>
            <a:r>
              <a:rPr lang="en-AU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 (points that are probably assigned to the </a:t>
            </a:r>
            <a:r>
              <a:rPr lang="en-AU" b="1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wrong cluster</a:t>
            </a:r>
            <a:r>
              <a:rPr lang="en-AU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443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32952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44042" y="1806682"/>
            <a:ext cx="10366156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44033" y="1181100"/>
            <a:ext cx="10366165" cy="6255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884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44042" y="1806682"/>
            <a:ext cx="10366156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44033" y="1181100"/>
            <a:ext cx="10366165" cy="6255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37520" y="6499927"/>
            <a:ext cx="2916963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146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10708389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10708397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842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Official Sensitiv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10708389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10708397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0400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10708389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10708397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42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37520" y="6499927"/>
            <a:ext cx="2916963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10708389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10708397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500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Official Sensitiv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304955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11468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37520" y="6499927"/>
            <a:ext cx="2916963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685802" y="-208696"/>
            <a:ext cx="831791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150407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47350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Official Sensitiv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257829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54598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55060" y="5029887"/>
            <a:ext cx="10841883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655060" y="5389561"/>
            <a:ext cx="10841883" cy="5294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37520" y="6499927"/>
            <a:ext cx="2916963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685802" y="-208696"/>
            <a:ext cx="831791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9954" y="1779640"/>
            <a:ext cx="10926989" cy="125716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 first line</a:t>
            </a:r>
            <a:br>
              <a:rPr lang="en-AU" dirty="0"/>
            </a:br>
            <a:r>
              <a:rPr lang="en-AU" dirty="0"/>
              <a:t>Optional second line</a:t>
            </a:r>
          </a:p>
        </p:txBody>
      </p:sp>
    </p:spTree>
    <p:extLst>
      <p:ext uri="{BB962C8B-B14F-4D97-AF65-F5344CB8AC3E}">
        <p14:creationId xmlns:p14="http://schemas.microsoft.com/office/powerpoint/2010/main" val="143661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44042" y="1806682"/>
            <a:ext cx="10366156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44033" y="1181100"/>
            <a:ext cx="10366165" cy="6255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399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  <p:sldLayoutId id="2147483681" r:id="rId3"/>
    <p:sldLayoutId id="2147483683" r:id="rId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2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05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4" r:id="rId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9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5" r:id="rId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AU" dirty="0" err="1"/>
              <a:t>Dr.</a:t>
            </a:r>
            <a:r>
              <a:rPr lang="en-AU" dirty="0"/>
              <a:t> Wenyi Wang and </a:t>
            </a:r>
            <a:r>
              <a:rPr lang="en-AU" dirty="0" err="1"/>
              <a:t>Dr.</a:t>
            </a:r>
            <a:r>
              <a:rPr lang="en-AU" dirty="0"/>
              <a:t> David Blunt</a:t>
            </a:r>
          </a:p>
          <a:p>
            <a:r>
              <a:rPr lang="en-AU" dirty="0"/>
              <a:t>Platforms Division, DSTG, Australia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OFFICIAL – Approved for Public Release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 </a:t>
            </a:r>
            <a:endParaRPr lang="en-AU" b="1" dirty="0"/>
          </a:p>
          <a:p>
            <a:r>
              <a:rPr lang="en-US" b="1" dirty="0"/>
              <a:t>Is Traditional Approach to Detecting Gear Faults Still Working for HUMS2023 Data Challenge Problem?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78782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7"/>
            <a:ext cx="10366165" cy="625582"/>
          </a:xfrm>
        </p:spPr>
        <p:txBody>
          <a:bodyPr/>
          <a:lstStyle/>
          <a:p>
            <a:r>
              <a:rPr lang="en-US" b="1" dirty="0"/>
              <a:t>5. The fault trending curve (Scaled Kurtosis, 9-point MA)</a:t>
            </a:r>
            <a:endParaRPr lang="en-A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3024" y="1154020"/>
            <a:ext cx="11585952" cy="5328551"/>
            <a:chOff x="90435" y="948289"/>
            <a:chExt cx="12195740" cy="5609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F94A10-022A-DE34-84FD-E6AF900C7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5" y="948289"/>
              <a:ext cx="12080131" cy="56090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A8DA472-1631-561D-91FD-10A8444C5EDF}"/>
                </a:ext>
              </a:extLst>
            </p:cNvPr>
            <p:cNvCxnSpPr/>
            <p:nvPr/>
          </p:nvCxnSpPr>
          <p:spPr bwMode="auto">
            <a:xfrm>
              <a:off x="10580914" y="2094690"/>
              <a:ext cx="0" cy="210010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4AB205-2689-CCB6-CD2E-85030CD6ADF0}"/>
                </a:ext>
              </a:extLst>
            </p:cNvPr>
            <p:cNvSpPr txBox="1"/>
            <p:nvPr/>
          </p:nvSpPr>
          <p:spPr>
            <a:xfrm>
              <a:off x="10580912" y="1364437"/>
              <a:ext cx="17052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Certainly accelerated, earlier?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2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AE1AE2-53F2-E1BE-EE0B-C715D8202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993398"/>
            <a:ext cx="11520000" cy="561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763"/>
            <a:ext cx="10366165" cy="625582"/>
          </a:xfrm>
        </p:spPr>
        <p:txBody>
          <a:bodyPr/>
          <a:lstStyle/>
          <a:p>
            <a:r>
              <a:rPr lang="en-US" b="1" dirty="0"/>
              <a:t>5. The fault trending curve (Scaled Kurtosis, 9-point MA)</a:t>
            </a:r>
            <a:endParaRPr lang="en-A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281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AB3E7E-CC63-DDC1-0F59-7E5FF5960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946203"/>
            <a:ext cx="11520000" cy="561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3"/>
            <a:ext cx="10366165" cy="625582"/>
          </a:xfrm>
        </p:spPr>
        <p:txBody>
          <a:bodyPr/>
          <a:lstStyle/>
          <a:p>
            <a:r>
              <a:rPr lang="en-US" b="1" dirty="0"/>
              <a:t>6. </a:t>
            </a:r>
            <a:r>
              <a:rPr lang="en-AU" b="1" dirty="0"/>
              <a:t>When the crack growth became accelerated (3D visualisation)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477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1AFCA-4ACC-C7D4-91D4-838D5DC9C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946204"/>
            <a:ext cx="11520000" cy="561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19"/>
            <a:ext cx="10366165" cy="625582"/>
          </a:xfrm>
        </p:spPr>
        <p:txBody>
          <a:bodyPr/>
          <a:lstStyle/>
          <a:p>
            <a:r>
              <a:rPr lang="en-US" b="1" dirty="0"/>
              <a:t>6. </a:t>
            </a:r>
            <a:r>
              <a:rPr lang="en-AU" b="1" dirty="0"/>
              <a:t>When the crack growth became accelerated (3D visualisation)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08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1156C2-0923-6082-9B03-18A0969B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946037"/>
            <a:ext cx="11520000" cy="561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7"/>
            <a:ext cx="10366165" cy="625582"/>
          </a:xfrm>
        </p:spPr>
        <p:txBody>
          <a:bodyPr/>
          <a:lstStyle/>
          <a:p>
            <a:r>
              <a:rPr lang="en-US" b="1" dirty="0"/>
              <a:t>6. </a:t>
            </a:r>
            <a:r>
              <a:rPr lang="en-AU" b="1" dirty="0"/>
              <a:t>When the crack growth became accelerated (clustering)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944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95999" y="1025702"/>
            <a:ext cx="10843677" cy="5540687"/>
            <a:chOff x="293975" y="848508"/>
            <a:chExt cx="11761176" cy="60094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113EFB-26E4-845A-C3FB-7ACB6AEA2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1344" y="848508"/>
              <a:ext cx="8315072" cy="600949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845D745-BFCD-5A8B-41FF-E56736C40E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2824" y="3995557"/>
              <a:ext cx="1057620" cy="88794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89D34C-0988-29BD-3FE2-24F8D28FC5FC}"/>
                </a:ext>
              </a:extLst>
            </p:cNvPr>
            <p:cNvSpPr txBox="1"/>
            <p:nvPr/>
          </p:nvSpPr>
          <p:spPr>
            <a:xfrm>
              <a:off x="481810" y="1633609"/>
              <a:ext cx="16399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Last cycle #95 from file #523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C2115FB-EC85-2A98-B6DE-06490DCB2C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6673" y="2181330"/>
              <a:ext cx="1175657" cy="95052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E357E-6695-B074-38DB-5250D725A5BF}"/>
                </a:ext>
              </a:extLst>
            </p:cNvPr>
            <p:cNvSpPr txBox="1"/>
            <p:nvPr/>
          </p:nvSpPr>
          <p:spPr>
            <a:xfrm>
              <a:off x="293975" y="3164560"/>
              <a:ext cx="13275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Rupture at Last 2 files</a:t>
              </a:r>
            </a:p>
            <a:p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#525, #526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4A8F6CA-4C63-D4B8-D12E-09E47FA0A9D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502743" y="1197110"/>
              <a:ext cx="1142970" cy="257425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A93ABD-49B4-1D9F-DD5B-47D997DD1269}"/>
                </a:ext>
              </a:extLst>
            </p:cNvPr>
            <p:cNvSpPr txBox="1"/>
            <p:nvPr/>
          </p:nvSpPr>
          <p:spPr>
            <a:xfrm>
              <a:off x="5547880" y="863638"/>
              <a:ext cx="226466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Cycle #81 from #407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436E01-0E05-B049-7BB9-C723580C802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63638" y="5472884"/>
              <a:ext cx="1775970" cy="609394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1D88E6-21E0-4626-66AB-7C49A20EEA5C}"/>
                </a:ext>
              </a:extLst>
            </p:cNvPr>
            <p:cNvSpPr txBox="1"/>
            <p:nvPr/>
          </p:nvSpPr>
          <p:spPr>
            <a:xfrm>
              <a:off x="10341790" y="5687367"/>
              <a:ext cx="16659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initiation sites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4D8B6AC-3F5B-68E8-BA1D-3FA34C039B6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21460" y="1150449"/>
              <a:ext cx="128026" cy="237507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3A79C1-56D6-02D6-3AF6-3231A9F48B87}"/>
                </a:ext>
              </a:extLst>
            </p:cNvPr>
            <p:cNvSpPr txBox="1"/>
            <p:nvPr/>
          </p:nvSpPr>
          <p:spPr>
            <a:xfrm>
              <a:off x="2875182" y="863638"/>
              <a:ext cx="226466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Cycle #94 from #514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0FAE4D-6376-FE39-4B36-8A1863D0A56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502367" y="3156441"/>
              <a:ext cx="1737241" cy="2603053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8A6C4CE-7EC1-7985-3AED-32C9078DC4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817813" y="1150449"/>
              <a:ext cx="1523376" cy="1770288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5C04D-C94A-7B1D-F5F7-41FA8EEC513C}"/>
                </a:ext>
              </a:extLst>
            </p:cNvPr>
            <p:cNvSpPr txBox="1"/>
            <p:nvPr/>
          </p:nvSpPr>
          <p:spPr>
            <a:xfrm>
              <a:off x="7763588" y="863638"/>
              <a:ext cx="22143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Cycle #65 file #264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5A4390-5B87-B315-69FA-73BE969718E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220581" y="1468443"/>
              <a:ext cx="1523376" cy="1432119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F78517-920F-D711-3BED-9664C8DCA6BC}"/>
                </a:ext>
              </a:extLst>
            </p:cNvPr>
            <p:cNvSpPr txBox="1"/>
            <p:nvPr/>
          </p:nvSpPr>
          <p:spPr>
            <a:xfrm>
              <a:off x="9673344" y="1127560"/>
              <a:ext cx="23818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Cycle #36 from #1</a:t>
              </a:r>
            </a:p>
            <a:p>
              <a:r>
                <a:rPr lang="en-US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</a:t>
              </a:r>
              <a:r>
                <a:rPr lang="en-US" sz="1600" baseline="30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file of the Dataset)</a:t>
              </a: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1"/>
            <a:ext cx="10366165" cy="625582"/>
          </a:xfrm>
        </p:spPr>
        <p:txBody>
          <a:bodyPr/>
          <a:lstStyle/>
          <a:p>
            <a:r>
              <a:rPr lang="en-US" b="1" dirty="0"/>
              <a:t>7. Summary (DSTG’s Fractography Analysis Report)</a:t>
            </a:r>
            <a:endParaRPr lang="en-A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0C8ACD-912B-BB7D-54A4-FB502E99C979}"/>
              </a:ext>
            </a:extLst>
          </p:cNvPr>
          <p:cNvSpPr txBox="1"/>
          <p:nvPr/>
        </p:nvSpPr>
        <p:spPr>
          <a:xfrm>
            <a:off x="9673345" y="2070280"/>
            <a:ext cx="250084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origins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propagation directions initially, and merged into a dominating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crack initiated at Cycle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#1-11 by SEM, #39-54 &amp; #57-95 by optical microscope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8547" y="1432970"/>
            <a:ext cx="4294770" cy="4465687"/>
          </a:xfrm>
        </p:spPr>
        <p:txBody>
          <a:bodyPr/>
          <a:lstStyle/>
          <a:p>
            <a:r>
              <a:rPr lang="en-US" sz="2000" b="1" dirty="0"/>
              <a:t>#264 (cycle #65) </a:t>
            </a:r>
            <a:r>
              <a:rPr lang="en-US" sz="2000" dirty="0"/>
              <a:t>is the earliest convincing detection</a:t>
            </a:r>
          </a:p>
          <a:p>
            <a:pPr lvl="1"/>
            <a:r>
              <a:rPr lang="en-US" sz="2000" dirty="0"/>
              <a:t>2 channels with residual kurtosis &gt;= 3.5</a:t>
            </a:r>
          </a:p>
          <a:p>
            <a:pPr lvl="1"/>
            <a:r>
              <a:rPr lang="en-US" sz="2000" dirty="0"/>
              <a:t>Fault features are aligned in different channels</a:t>
            </a:r>
          </a:p>
          <a:p>
            <a:r>
              <a:rPr lang="en-AU" sz="2000" dirty="0"/>
              <a:t>#407 (cycle #81) is when all 4 channels have &gt;=3.5 residual kurtosis</a:t>
            </a:r>
          </a:p>
          <a:p>
            <a:r>
              <a:rPr lang="en-AU" sz="2000" b="1" dirty="0"/>
              <a:t>#457 (cycle #87) </a:t>
            </a:r>
            <a:r>
              <a:rPr lang="en-AU" sz="2000" dirty="0"/>
              <a:t>is where the accelerated growth started where K = [4.2, 3.9, 4.0, 3.9]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1"/>
            <a:ext cx="10366165" cy="625582"/>
          </a:xfrm>
        </p:spPr>
        <p:txBody>
          <a:bodyPr/>
          <a:lstStyle/>
          <a:p>
            <a:r>
              <a:rPr lang="en-US" b="1" dirty="0"/>
              <a:t>7. Conclusion – YES, the conventional method is still working</a:t>
            </a:r>
            <a:endParaRPr lang="en-AU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4446149" y="1133791"/>
            <a:ext cx="7672542" cy="5439161"/>
            <a:chOff x="4446149" y="1292816"/>
            <a:chExt cx="7672542" cy="54391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F6F442-DA5C-4C72-86D1-B6892F1F2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6149" y="1292816"/>
              <a:ext cx="7672542" cy="5439161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C58948F-7F77-3496-8D01-0DEF22D73C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28149" y="3185554"/>
              <a:ext cx="1553741" cy="128919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6F43BF-54BA-2D6B-2F49-E4BB091C81BE}"/>
                </a:ext>
              </a:extLst>
            </p:cNvPr>
            <p:cNvSpPr txBox="1"/>
            <p:nvPr/>
          </p:nvSpPr>
          <p:spPr>
            <a:xfrm>
              <a:off x="6132905" y="2600779"/>
              <a:ext cx="254512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convincing detection at Cycle #65 file #264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1B7FF9-39F6-A62F-56B7-BB846D5AE9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27771" y="2422656"/>
              <a:ext cx="1075174" cy="93349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3CDDBD-08EE-580D-9FE5-6BD784777D2A}"/>
                </a:ext>
              </a:extLst>
            </p:cNvPr>
            <p:cNvSpPr txBox="1"/>
            <p:nvPr/>
          </p:nvSpPr>
          <p:spPr>
            <a:xfrm>
              <a:off x="8480809" y="1837881"/>
              <a:ext cx="221097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Accelerated growth at Cycle #87 file #457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78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Diagram of a traditional approach to gear fault detection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is expected to be a convincing detection for the planet gear rim crack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Example of possible early but unconvincing detection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The earliest and more convincing detection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The fault trending curve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When the crack growth became accelerated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Summary &amp; Conclusion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Outline</a:t>
            </a:r>
            <a:endParaRPr lang="en-AU" sz="32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831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200" b="1" dirty="0"/>
              <a:t>Normalization</a:t>
            </a:r>
            <a:r>
              <a:rPr lang="en-US" sz="2200" dirty="0"/>
              <a:t> to reduce the effects of variations in speed and temperature</a:t>
            </a:r>
          </a:p>
          <a:p>
            <a:r>
              <a:rPr lang="en-US" sz="2200" dirty="0" err="1"/>
              <a:t>Hunting_SSA</a:t>
            </a:r>
            <a:r>
              <a:rPr lang="en-US" sz="2200" dirty="0"/>
              <a:t> to 4095 x 99 array </a:t>
            </a:r>
            <a:r>
              <a:rPr lang="en-US" sz="2200" dirty="0">
                <a:solidFill>
                  <a:srgbClr val="00B050"/>
                </a:solidFill>
              </a:rPr>
              <a:t>&gt;&gt;&gt;</a:t>
            </a:r>
            <a:r>
              <a:rPr lang="en-US" sz="2200" dirty="0"/>
              <a:t> Planet-SSA </a:t>
            </a:r>
            <a:r>
              <a:rPr lang="en-US" sz="2200" dirty="0">
                <a:solidFill>
                  <a:srgbClr val="00B050"/>
                </a:solidFill>
              </a:rPr>
              <a:t>&gt;&gt;&gt;</a:t>
            </a:r>
            <a:r>
              <a:rPr lang="en-US" sz="2200" dirty="0"/>
              <a:t> Removing gear mesh harmonics and 2 sidebands in order domain </a:t>
            </a:r>
            <a:r>
              <a:rPr lang="en-US" sz="2200" dirty="0">
                <a:solidFill>
                  <a:srgbClr val="00B050"/>
                </a:solidFill>
              </a:rPr>
              <a:t>&gt;&gt;&gt;</a:t>
            </a:r>
            <a:r>
              <a:rPr lang="en-US" sz="2200" dirty="0"/>
              <a:t> Lowpass at between 3</a:t>
            </a:r>
            <a:r>
              <a:rPr lang="en-US" sz="2200" baseline="30000" dirty="0"/>
              <a:t>rd</a:t>
            </a:r>
            <a:r>
              <a:rPr lang="en-US" sz="2200" dirty="0"/>
              <a:t> and 4</a:t>
            </a:r>
            <a:r>
              <a:rPr lang="en-US" sz="2200" baseline="30000" dirty="0"/>
              <a:t>th</a:t>
            </a:r>
            <a:r>
              <a:rPr lang="en-US" sz="2200" dirty="0"/>
              <a:t> gear mesh harmonics in order domain </a:t>
            </a:r>
            <a:r>
              <a:rPr lang="en-US" sz="2200" dirty="0">
                <a:solidFill>
                  <a:srgbClr val="00B050"/>
                </a:solidFill>
              </a:rPr>
              <a:t>&gt;&gt;&gt;</a:t>
            </a:r>
            <a:r>
              <a:rPr lang="en-US" sz="2200" dirty="0"/>
              <a:t> </a:t>
            </a:r>
            <a:r>
              <a:rPr lang="en-US" sz="2200" b="1" dirty="0"/>
              <a:t>Residual</a:t>
            </a:r>
            <a:r>
              <a:rPr lang="en-US" sz="2200" dirty="0"/>
              <a:t> signals</a:t>
            </a:r>
            <a:endParaRPr lang="en-AU" sz="2200" dirty="0"/>
          </a:p>
          <a:p>
            <a:r>
              <a:rPr lang="en-US" sz="2200" dirty="0"/>
              <a:t>Unlike gear tooth root crack, rim crack is more likely to generate changes at relatively low frequency range, so apply a </a:t>
            </a:r>
            <a:r>
              <a:rPr lang="en-US" sz="2200" b="1" dirty="0"/>
              <a:t>lowpass</a:t>
            </a:r>
            <a:r>
              <a:rPr lang="en-US" sz="2200" dirty="0"/>
              <a:t> filter – </a:t>
            </a:r>
            <a:r>
              <a:rPr lang="en-US" sz="2200" b="1" dirty="0">
                <a:solidFill>
                  <a:srgbClr val="0070C0"/>
                </a:solidFill>
              </a:rPr>
              <a:t>a critical step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600" b="1" dirty="0"/>
              <a:t>1. Diagram of a traditional approach to gear fault detection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01BD1B2-011A-F10F-509C-9A5DA403C12F}"/>
              </a:ext>
            </a:extLst>
          </p:cNvPr>
          <p:cNvSpPr txBox="1">
            <a:spLocks/>
          </p:cNvSpPr>
          <p:nvPr/>
        </p:nvSpPr>
        <p:spPr>
          <a:xfrm>
            <a:off x="582293" y="4540096"/>
            <a:ext cx="2060423" cy="16469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2000" b="1" kern="0" dirty="0"/>
              <a:t>Normalized (0-mean,1-std) </a:t>
            </a:r>
            <a:r>
              <a:rPr lang="en-US" sz="2000" b="1" kern="0" dirty="0" err="1"/>
              <a:t>Hunting_SSA</a:t>
            </a:r>
            <a:r>
              <a:rPr lang="en-US" sz="2000" b="1" kern="0" dirty="0"/>
              <a:t> reshape to 4095 x 99 array</a:t>
            </a:r>
            <a:endParaRPr lang="en-AU" sz="2000" b="1" kern="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678C912-9F21-E11C-40E6-CD0422C52EFB}"/>
              </a:ext>
            </a:extLst>
          </p:cNvPr>
          <p:cNvSpPr txBox="1">
            <a:spLocks/>
          </p:cNvSpPr>
          <p:nvPr/>
        </p:nvSpPr>
        <p:spPr>
          <a:xfrm>
            <a:off x="2984361" y="4970956"/>
            <a:ext cx="1688627" cy="7852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defPPr>
              <a:defRPr lang="en-AU"/>
            </a:defPPr>
            <a:lvl1pPr marL="0" indent="0" defTabSz="914400" eaLnBrk="0" hangingPunct="0">
              <a:spcBef>
                <a:spcPct val="20000"/>
              </a:spcBef>
              <a:buClr>
                <a:srgbClr val="F58025"/>
              </a:buClr>
              <a:buNone/>
              <a:defRPr sz="2000" b="1" kern="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US" dirty="0" err="1"/>
              <a:t>Planet_SSA</a:t>
            </a:r>
            <a:r>
              <a:rPr lang="en-US" dirty="0"/>
              <a:t> of 4095 long</a:t>
            </a:r>
            <a:endParaRPr lang="en-A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01DFE3-B732-022C-D166-A324D57BAB4E}"/>
              </a:ext>
            </a:extLst>
          </p:cNvPr>
          <p:cNvCxnSpPr>
            <a:cxnSpLocks/>
          </p:cNvCxnSpPr>
          <p:nvPr/>
        </p:nvCxnSpPr>
        <p:spPr bwMode="auto">
          <a:xfrm flipH="1">
            <a:off x="2642717" y="5363586"/>
            <a:ext cx="341644" cy="0"/>
          </a:xfrm>
          <a:prstGeom prst="straightConnector1">
            <a:avLst/>
          </a:prstGeom>
          <a:ln w="25400" cmpd="sng"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0CD73BE-278F-0D71-8096-35B14C85B435}"/>
              </a:ext>
            </a:extLst>
          </p:cNvPr>
          <p:cNvSpPr txBox="1">
            <a:spLocks/>
          </p:cNvSpPr>
          <p:nvPr/>
        </p:nvSpPr>
        <p:spPr>
          <a:xfrm>
            <a:off x="5014633" y="4947882"/>
            <a:ext cx="1081368" cy="7852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defPPr>
              <a:defRPr lang="en-AU"/>
            </a:defPPr>
            <a:lvl1pPr marL="0" indent="0" defTabSz="914400" eaLnBrk="0" hangingPunct="0">
              <a:spcBef>
                <a:spcPct val="20000"/>
              </a:spcBef>
              <a:buClr>
                <a:srgbClr val="F58025"/>
              </a:buClr>
              <a:buNone/>
              <a:defRPr sz="2000" b="1" kern="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US" dirty="0"/>
              <a:t>Hilbert &amp; FFT</a:t>
            </a:r>
            <a:endParaRPr lang="en-AU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DE1265-017F-1E4C-F554-5A6FF6179B4A}"/>
              </a:ext>
            </a:extLst>
          </p:cNvPr>
          <p:cNvCxnSpPr>
            <a:cxnSpLocks/>
          </p:cNvCxnSpPr>
          <p:nvPr/>
        </p:nvCxnSpPr>
        <p:spPr bwMode="auto">
          <a:xfrm flipH="1">
            <a:off x="4672988" y="5340512"/>
            <a:ext cx="341644" cy="0"/>
          </a:xfrm>
          <a:prstGeom prst="straightConnector1">
            <a:avLst/>
          </a:prstGeom>
          <a:ln w="25400" cmpd="sng"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E3EABD2-9DFB-6193-D918-1BB13FF3566D}"/>
              </a:ext>
            </a:extLst>
          </p:cNvPr>
          <p:cNvSpPr txBox="1">
            <a:spLocks/>
          </p:cNvSpPr>
          <p:nvPr/>
        </p:nvSpPr>
        <p:spPr>
          <a:xfrm>
            <a:off x="6437645" y="4125047"/>
            <a:ext cx="1540746" cy="232599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defPPr>
              <a:defRPr lang="en-AU"/>
            </a:defPPr>
            <a:lvl1pPr marL="0" indent="0" defTabSz="914400" eaLnBrk="0" hangingPunct="0">
              <a:spcBef>
                <a:spcPct val="20000"/>
              </a:spcBef>
              <a:buClr>
                <a:srgbClr val="F58025"/>
              </a:buClr>
              <a:buNone/>
              <a:defRPr sz="2000" b="1" kern="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US" dirty="0"/>
              <a:t>Remove gear mesh harmonics + 2 side bands &amp; </a:t>
            </a:r>
            <a:r>
              <a:rPr lang="en-US" dirty="0">
                <a:solidFill>
                  <a:srgbClr val="0070C0"/>
                </a:solidFill>
              </a:rPr>
              <a:t>lowpass</a:t>
            </a:r>
            <a:r>
              <a:rPr lang="en-US" dirty="0"/>
              <a:t> at 3.5 x </a:t>
            </a:r>
            <a:r>
              <a:rPr lang="en-US" dirty="0" err="1"/>
              <a:t>har</a:t>
            </a:r>
            <a:endParaRPr lang="en-AU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72303D-9F42-1ACF-67EB-9E42AF2D9565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6000" y="5358376"/>
            <a:ext cx="341644" cy="0"/>
          </a:xfrm>
          <a:prstGeom prst="straightConnector1">
            <a:avLst/>
          </a:prstGeom>
          <a:ln w="25400" cmpd="sng"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D0CDE0F-F4E1-607C-6BDC-36C443D3517E}"/>
              </a:ext>
            </a:extLst>
          </p:cNvPr>
          <p:cNvSpPr txBox="1">
            <a:spLocks/>
          </p:cNvSpPr>
          <p:nvPr/>
        </p:nvSpPr>
        <p:spPr>
          <a:xfrm>
            <a:off x="8320034" y="4623191"/>
            <a:ext cx="1540746" cy="152639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defPPr>
              <a:defRPr lang="en-AU"/>
            </a:defPPr>
            <a:lvl1pPr marL="0" indent="0" defTabSz="914400" eaLnBrk="0" hangingPunct="0">
              <a:spcBef>
                <a:spcPct val="20000"/>
              </a:spcBef>
              <a:buClr>
                <a:srgbClr val="F58025"/>
              </a:buClr>
              <a:buNone/>
              <a:defRPr sz="2000" b="1" kern="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US" dirty="0"/>
              <a:t>Real of IFFT to get residual signals</a:t>
            </a:r>
            <a:endParaRPr lang="en-AU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83E625-65EA-C3E6-8D40-E566B1A6981F}"/>
              </a:ext>
            </a:extLst>
          </p:cNvPr>
          <p:cNvCxnSpPr>
            <a:cxnSpLocks/>
          </p:cNvCxnSpPr>
          <p:nvPr/>
        </p:nvCxnSpPr>
        <p:spPr bwMode="auto">
          <a:xfrm flipH="1">
            <a:off x="7978389" y="5358376"/>
            <a:ext cx="341644" cy="0"/>
          </a:xfrm>
          <a:prstGeom prst="straightConnector1">
            <a:avLst/>
          </a:prstGeom>
          <a:ln w="25400" cmpd="sng"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D5C540-EEA9-4AA4-8512-71C2B3A58057}"/>
              </a:ext>
            </a:extLst>
          </p:cNvPr>
          <p:cNvSpPr txBox="1">
            <a:spLocks/>
          </p:cNvSpPr>
          <p:nvPr/>
        </p:nvSpPr>
        <p:spPr>
          <a:xfrm>
            <a:off x="10178084" y="4732774"/>
            <a:ext cx="1595235" cy="131633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defPPr>
              <a:defRPr lang="en-AU"/>
            </a:defPPr>
            <a:lvl1pPr marL="0" indent="0" defTabSz="914400" eaLnBrk="0" hangingPunct="0">
              <a:spcBef>
                <a:spcPct val="20000"/>
              </a:spcBef>
              <a:buClr>
                <a:srgbClr val="F58025"/>
              </a:buClr>
              <a:buNone/>
              <a:defRPr sz="2000" b="1" kern="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US" dirty="0"/>
              <a:t>Kurtosis (detection) Scaled Kurt (trending)</a:t>
            </a:r>
            <a:endParaRPr lang="en-AU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73C22C-19F4-F9F2-2DFC-6A2D6B24A05F}"/>
              </a:ext>
            </a:extLst>
          </p:cNvPr>
          <p:cNvCxnSpPr>
            <a:cxnSpLocks/>
          </p:cNvCxnSpPr>
          <p:nvPr/>
        </p:nvCxnSpPr>
        <p:spPr bwMode="auto">
          <a:xfrm flipH="1">
            <a:off x="9836440" y="5358376"/>
            <a:ext cx="341644" cy="0"/>
          </a:xfrm>
          <a:prstGeom prst="straightConnector1">
            <a:avLst/>
          </a:prstGeom>
          <a:ln w="25400" cmpd="sng"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44042" y="2154803"/>
            <a:ext cx="10366156" cy="4117566"/>
          </a:xfrm>
        </p:spPr>
        <p:txBody>
          <a:bodyPr/>
          <a:lstStyle/>
          <a:p>
            <a:r>
              <a:rPr lang="en-US" dirty="0"/>
              <a:t>Planet gear rim crack characteristic feature – mesh with both ring and sun gears, so expect to see two spikes (≈180</a:t>
            </a:r>
            <a:r>
              <a:rPr lang="en-US" baseline="30000" dirty="0"/>
              <a:t>o</a:t>
            </a:r>
            <a:r>
              <a:rPr lang="en-US" dirty="0"/>
              <a:t> apart) per planet gear revolution</a:t>
            </a:r>
          </a:p>
          <a:p>
            <a:pPr lvl="1"/>
            <a:r>
              <a:rPr lang="en-US" sz="2000" dirty="0"/>
              <a:t>This is different from the features of a tooth root crack where only one spike is expected as planet-ring &amp; planet-sun meshes on diff tooth face</a:t>
            </a:r>
          </a:p>
          <a:p>
            <a:r>
              <a:rPr lang="en-US" dirty="0"/>
              <a:t>Consistent in most following data files after the initial detection</a:t>
            </a:r>
          </a:p>
          <a:p>
            <a:r>
              <a:rPr lang="en-US" dirty="0"/>
              <a:t>Confirmation in multiple channels of vibration data, and the identified features are aligned in the angle domain in those channels – residual kurtosis &gt;= 3.5 by conventional wisdom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600" b="1" dirty="0"/>
              <a:t>2. What is expected to be a convincing detection for the planet gear rim crack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39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7DA356-2A84-7C4A-1935-A58EA5CC0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1109"/>
            <a:ext cx="6095999" cy="5630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6F58A-02D3-FCBF-5EE5-4DA1EEB57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1109"/>
            <a:ext cx="6095999" cy="563080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19"/>
            <a:ext cx="10366165" cy="625582"/>
          </a:xfrm>
        </p:spPr>
        <p:txBody>
          <a:bodyPr/>
          <a:lstStyle/>
          <a:p>
            <a:r>
              <a:rPr lang="en-AU" b="1" dirty="0"/>
              <a:t>3. Examples of possible early but unconvincing detection (#233)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B2D7-0078-9326-ED16-3F77D2D431E9}"/>
              </a:ext>
            </a:extLst>
          </p:cNvPr>
          <p:cNvSpPr txBox="1"/>
          <p:nvPr/>
        </p:nvSpPr>
        <p:spPr>
          <a:xfrm>
            <a:off x="4250453" y="3408443"/>
            <a:ext cx="4149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Features are not aligned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4FAF9A-E030-FD67-25B9-256FF089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868"/>
            <a:ext cx="6096000" cy="5619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5A41E5-810B-3D23-3EC2-97F084234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942867"/>
            <a:ext cx="6096001" cy="56190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7"/>
            <a:ext cx="10366165" cy="625582"/>
          </a:xfrm>
        </p:spPr>
        <p:txBody>
          <a:bodyPr/>
          <a:lstStyle/>
          <a:p>
            <a:r>
              <a:rPr lang="en-US" b="1" dirty="0"/>
              <a:t>4. The earliest convincing detection (#264, #272, cha aligned)</a:t>
            </a:r>
            <a:endParaRPr lang="en-A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34FD3-69D2-4D52-9A21-09B4F7442A00}"/>
              </a:ext>
            </a:extLst>
          </p:cNvPr>
          <p:cNvSpPr txBox="1"/>
          <p:nvPr/>
        </p:nvSpPr>
        <p:spPr>
          <a:xfrm>
            <a:off x="3178628" y="3400489"/>
            <a:ext cx="6317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C00000"/>
                </a:solidFill>
              </a:rPr>
              <a:t>Features are aligned at ~180 deg apart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F231F0-8A9D-29F9-C214-DBD64A50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71"/>
            <a:ext cx="6096000" cy="5619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9E641B-A4D4-93F2-F800-1365EBF7F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40771"/>
            <a:ext cx="6096000" cy="56190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3"/>
            <a:ext cx="10366165" cy="625582"/>
          </a:xfrm>
        </p:spPr>
        <p:txBody>
          <a:bodyPr/>
          <a:lstStyle/>
          <a:p>
            <a:r>
              <a:rPr lang="en-US" b="1" dirty="0"/>
              <a:t>4. The more convincing detection (#407, #430, Kurtosis up)</a:t>
            </a:r>
            <a:endParaRPr lang="en-A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290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E22EBE-5890-25F4-91D6-BC4F5E2FE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674"/>
            <a:ext cx="6096000" cy="5639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4A617E-E362-E811-A598-E527BC1F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20673"/>
            <a:ext cx="6096000" cy="563914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25"/>
            <a:ext cx="10366165" cy="625582"/>
          </a:xfrm>
        </p:spPr>
        <p:txBody>
          <a:bodyPr/>
          <a:lstStyle/>
          <a:p>
            <a:r>
              <a:rPr lang="en-US" b="1" dirty="0"/>
              <a:t>4. The more convincing detection (#441, #508)</a:t>
            </a:r>
            <a:endParaRPr lang="en-A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311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99F178-5B5F-8AEA-8084-1651B4B8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70"/>
            <a:ext cx="6096000" cy="5619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3AA7E4-83E4-7EA3-3C91-EFE4A490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940770"/>
            <a:ext cx="6096001" cy="56190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4033" y="719931"/>
            <a:ext cx="10366165" cy="625582"/>
          </a:xfrm>
        </p:spPr>
        <p:txBody>
          <a:bodyPr/>
          <a:lstStyle/>
          <a:p>
            <a:r>
              <a:rPr lang="en-US" b="1" dirty="0"/>
              <a:t>4. The most convincing detection (#523, #524)</a:t>
            </a:r>
            <a:endParaRPr lang="en-A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OFFICIAL – Approved for Public Release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077682"/>
      </p:ext>
    </p:extLst>
  </p:cSld>
  <p:clrMapOvr>
    <a:masterClrMapping/>
  </p:clrMapOvr>
</p:sld>
</file>

<file path=ppt/theme/theme1.xml><?xml version="1.0" encoding="utf-8"?>
<a:theme xmlns:a="http://schemas.openxmlformats.org/drawingml/2006/main" name="1 - DSTG Cover">
  <a:themeElements>
    <a:clrScheme name="Defence DST Colour Them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ence DST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800" b="1" dirty="0" smtClean="0">
            <a:solidFill>
              <a:srgbClr val="565656"/>
            </a:solidFill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 - Defence Cover">
  <a:themeElements>
    <a:clrScheme name="Defence DST Colour Them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ence DST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800" b="1" dirty="0" smtClean="0">
            <a:solidFill>
              <a:srgbClr val="565656"/>
            </a:solidFill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 - Content orange ba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 - Content no ba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47C7AA6204A4AB5ECB1938153DF76" ma:contentTypeVersion="1" ma:contentTypeDescription="Create a new document." ma:contentTypeScope="" ma:versionID="9a1a1a531f48f7e417b949920338da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B8206-4127-4F9A-9435-0B140DA609B1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C4AF3A-0773-462A-9F06-1F3C9258D3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F3844E-B131-4645-8387-2B247698D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DSR PPT</Template>
  <TotalTime>2090</TotalTime>
  <Words>937</Words>
  <Application>Microsoft Office PowerPoint</Application>
  <PresentationFormat>Widescreen</PresentationFormat>
  <Paragraphs>86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Georgia</vt:lpstr>
      <vt:lpstr>Helvetica</vt:lpstr>
      <vt:lpstr>1 - DSTG Cover</vt:lpstr>
      <vt:lpstr>2 - Defence Cover</vt:lpstr>
      <vt:lpstr>3 - Content orange bar</vt:lpstr>
      <vt:lpstr>4 - Content no 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Document Title Document Subtitle</dc:title>
  <dc:creator>owen.gibbons</dc:creator>
  <cp:lastModifiedBy>Blunt, David DR</cp:lastModifiedBy>
  <cp:revision>204</cp:revision>
  <cp:lastPrinted>2019-11-13T06:58:17Z</cp:lastPrinted>
  <dcterms:created xsi:type="dcterms:W3CDTF">2015-07-07T02:06:49Z</dcterms:created>
  <dcterms:modified xsi:type="dcterms:W3CDTF">2023-02-19T00:31:33Z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BN59277251</vt:lpwstr>
  </property>
  <property fmtid="{D5CDD505-2E9C-101B-9397-08002B2CF9AE}" pid="4" name="Objective-Title">
    <vt:lpwstr>HUMS2023 Data Challenge Final Presentation_WW</vt:lpwstr>
  </property>
  <property fmtid="{D5CDD505-2E9C-101B-9397-08002B2CF9AE}" pid="5" name="Objective-Comment">
    <vt:lpwstr>Presentations by DB and WW</vt:lpwstr>
  </property>
  <property fmtid="{D5CDD505-2E9C-101B-9397-08002B2CF9AE}" pid="6" name="Objective-CreationStamp">
    <vt:filetime>2023-01-27T06:12:11Z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2023-02-07T02:44:23Z</vt:filetime>
  </property>
  <property fmtid="{D5CDD505-2E9C-101B-9397-08002B2CF9AE}" pid="10" name="Objective-ModificationStamp">
    <vt:filetime>2023-02-07T03:14:23Z</vt:filetime>
  </property>
  <property fmtid="{D5CDD505-2E9C-101B-9397-08002B2CF9AE}" pid="11" name="Objective-Owner">
    <vt:lpwstr>Wang, Wenyi (Dr)(DSTO)</vt:lpwstr>
  </property>
  <property fmtid="{D5CDD505-2E9C-101B-9397-08002B2CF9AE}" pid="12" name="Objective-Path">
    <vt:lpwstr>Objective Global Folder - PROD:Defence Business Units:Defence Science and Technology Group:z. Historical DSTG Workgroups 2014-2022:AD : DSTG Aerospace Division:Aerospace Decision Effectiveness:Prognostics and Health Management:Corporate Files:Prognostics </vt:lpwstr>
  </property>
  <property fmtid="{D5CDD505-2E9C-101B-9397-08002B2CF9AE}" pid="13" name="Objective-Parent">
    <vt:lpwstr>HUMS2023 Data Challenge (DSTG Presentations)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i4>1</vt:i4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2020/1181088</vt:lpwstr>
  </property>
  <property fmtid="{D5CDD505-2E9C-101B-9397-08002B2CF9AE}" pid="19" name="Objective-Classification">
    <vt:lpwstr>[Inherited - Unclassified]</vt:lpwstr>
  </property>
  <property fmtid="{D5CDD505-2E9C-101B-9397-08002B2CF9AE}" pid="20" name="Objective-Caveats">
    <vt:lpwstr/>
  </property>
  <property fmtid="{D5CDD505-2E9C-101B-9397-08002B2CF9AE}" pid="21" name="Objective-Document Type [system]">
    <vt:lpwstr/>
  </property>
  <property fmtid="{D5CDD505-2E9C-101B-9397-08002B2CF9AE}" pid="22" name="Objective-Reason for Security Classification Change [system]">
    <vt:lpwstr/>
  </property>
</Properties>
</file>